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9"/>
  </p:notesMasterIdLst>
  <p:sldIdLst>
    <p:sldId id="256" r:id="rId2"/>
    <p:sldId id="266" r:id="rId3"/>
    <p:sldId id="265" r:id="rId4"/>
    <p:sldId id="261" r:id="rId5"/>
    <p:sldId id="262" r:id="rId6"/>
    <p:sldId id="264" r:id="rId7"/>
    <p:sldId id="263" r:id="rId8"/>
    <p:sldId id="271" r:id="rId9"/>
    <p:sldId id="258" r:id="rId10"/>
    <p:sldId id="269" r:id="rId11"/>
    <p:sldId id="270" r:id="rId12"/>
    <p:sldId id="259" r:id="rId13"/>
    <p:sldId id="268" r:id="rId14"/>
    <p:sldId id="267" r:id="rId15"/>
    <p:sldId id="260" r:id="rId16"/>
    <p:sldId id="257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4623"/>
    <a:srgbClr val="D28D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734" y="-13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520DB-3EC6-EE46-A869-B052C7DC37EA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5D4CC-3609-8E40-ABD5-00947F89A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6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5D4CC-3609-8E40-ABD5-00947F89A4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70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Healthy By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487" y="-1"/>
            <a:ext cx="2681513" cy="1631885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4518" y="5193155"/>
            <a:ext cx="2757717" cy="1679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9555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9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39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4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6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6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77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8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03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8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85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1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0"/>
            <a:ext cx="2681513" cy="1631885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4518" y="5193155"/>
            <a:ext cx="2757717" cy="1679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20" b="13636"/>
          <a:stretch/>
        </p:blipFill>
        <p:spPr bwMode="auto">
          <a:xfrm>
            <a:off x="6324600" y="5678890"/>
            <a:ext cx="2833914" cy="1111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859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althybydesignyellowstone.org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" y="257174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684623"/>
                </a:solidFill>
                <a:latin typeface="Gill Sans MT" panose="020B0502020104020203" pitchFamily="34" charset="0"/>
              </a:rPr>
              <a:t>H</a:t>
            </a:r>
            <a:r>
              <a:rPr lang="en-US" sz="5400" dirty="0" smtClean="0">
                <a:solidFill>
                  <a:srgbClr val="684623"/>
                </a:solidFill>
                <a:latin typeface="Gill Sans MT" panose="020B0502020104020203" pitchFamily="34" charset="0"/>
              </a:rPr>
              <a:t>ealthy Catering Tips</a:t>
            </a:r>
            <a:endParaRPr lang="en-US" sz="5400" dirty="0">
              <a:solidFill>
                <a:srgbClr val="684623"/>
              </a:solidFill>
              <a:latin typeface="Gill Sans MT" panose="020B05020201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700" y="2628900"/>
            <a:ext cx="28829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19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7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684623"/>
                </a:solidFill>
                <a:latin typeface="Gill Sans MT" panose="020B0502020104020203" pitchFamily="34" charset="0"/>
              </a:rPr>
              <a:t>Fast Food Breakfast Example</a:t>
            </a:r>
            <a:endParaRPr lang="en-US" dirty="0">
              <a:solidFill>
                <a:srgbClr val="684623"/>
              </a:solidFill>
              <a:latin typeface="Gill Sans MT" panose="020B0502020104020203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23850" y="1447801"/>
            <a:ext cx="3752850" cy="639762"/>
          </a:xfrm>
        </p:spPr>
        <p:txBody>
          <a:bodyPr>
            <a:normAutofit fontScale="92500"/>
          </a:bodyPr>
          <a:lstStyle/>
          <a:p>
            <a:r>
              <a:rPr lang="en-US" sz="3200" dirty="0" smtClean="0">
                <a:solidFill>
                  <a:srgbClr val="684623"/>
                </a:solidFill>
                <a:latin typeface="Gill Sans MT" panose="020B0502020104020203" pitchFamily="34" charset="0"/>
              </a:rPr>
              <a:t>850 calories 37g fat </a:t>
            </a:r>
            <a:endParaRPr lang="en-US" sz="3200" dirty="0">
              <a:solidFill>
                <a:srgbClr val="684623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6250" y="2174875"/>
            <a:ext cx="3257550" cy="3951288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Egg w/ English muffin (290 calories)</a:t>
            </a:r>
          </a:p>
          <a:p>
            <a:r>
              <a:rPr lang="en-US" sz="3200" dirty="0" err="1" smtClean="0">
                <a:solidFill>
                  <a:srgbClr val="D28D35"/>
                </a:solidFill>
                <a:latin typeface="Gill Sans MT" panose="020B0502020104020203" pitchFamily="34" charset="0"/>
              </a:rPr>
              <a:t>Hashbrown</a:t>
            </a:r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 (150 calories)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Medium mocha with whip cream (410)</a:t>
            </a:r>
            <a:endParaRPr lang="en-US" sz="3200" dirty="0">
              <a:solidFill>
                <a:srgbClr val="D28D35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429250" y="1466851"/>
            <a:ext cx="3409950" cy="639762"/>
          </a:xfrm>
        </p:spPr>
        <p:txBody>
          <a:bodyPr>
            <a:normAutofit fontScale="92500"/>
          </a:bodyPr>
          <a:lstStyle/>
          <a:p>
            <a:r>
              <a:rPr lang="en-US" sz="3200" dirty="0" smtClean="0">
                <a:solidFill>
                  <a:srgbClr val="684623"/>
                </a:solidFill>
                <a:latin typeface="Gill Sans MT" panose="020B0502020104020203" pitchFamily="34" charset="0"/>
              </a:rPr>
              <a:t>480 calories 8g fat</a:t>
            </a:r>
            <a:endParaRPr lang="en-US" sz="3200" dirty="0">
              <a:solidFill>
                <a:srgbClr val="684623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429250" y="2193925"/>
            <a:ext cx="3409950" cy="395128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Egg white sandwich (250)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Small nonfat mocha, no whip cream (230)</a:t>
            </a:r>
            <a:endParaRPr lang="en-US" sz="3200" dirty="0">
              <a:solidFill>
                <a:srgbClr val="D28D35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19527158">
            <a:off x="3349675" y="3143662"/>
            <a:ext cx="22897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cap="none" spc="0" dirty="0" smtClean="0">
                <a:ln w="1905"/>
                <a:solidFill>
                  <a:srgbClr val="68462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versus</a:t>
            </a:r>
            <a:endParaRPr lang="en-US" sz="5400" cap="none" spc="0" dirty="0">
              <a:ln w="1905"/>
              <a:solidFill>
                <a:srgbClr val="68462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556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684623"/>
                </a:solidFill>
                <a:latin typeface="Gill Sans MT" panose="020B0502020104020203" pitchFamily="34" charset="0"/>
              </a:rPr>
              <a:t>What to choose?</a:t>
            </a:r>
            <a:endParaRPr lang="en-US" sz="5400" dirty="0">
              <a:solidFill>
                <a:srgbClr val="684623"/>
              </a:solidFill>
              <a:latin typeface="Gill Sans MT" panose="020B0502020104020203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1475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Bagel w/ cream cheese</a:t>
            </a:r>
          </a:p>
          <a:p>
            <a:pPr marL="0" indent="0">
              <a:buNone/>
            </a:pPr>
            <a:r>
              <a:rPr lang="en-US" dirty="0">
                <a:solidFill>
                  <a:srgbClr val="D28D35"/>
                </a:solidFill>
                <a:latin typeface="Gill Sans MT" panose="020B0502020104020203" pitchFamily="34" charset="0"/>
              </a:rPr>
              <a:t> </a:t>
            </a:r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	360 calories</a:t>
            </a:r>
          </a:p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Cinnamon roll</a:t>
            </a:r>
          </a:p>
          <a:p>
            <a:pPr marL="0" indent="0">
              <a:buNone/>
            </a:pPr>
            <a:r>
              <a:rPr lang="en-US" dirty="0">
                <a:solidFill>
                  <a:srgbClr val="D28D35"/>
                </a:solidFill>
                <a:latin typeface="Gill Sans MT" panose="020B0502020104020203" pitchFamily="34" charset="0"/>
              </a:rPr>
              <a:t> 	</a:t>
            </a:r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420 calories</a:t>
            </a:r>
          </a:p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Blueberry muffin</a:t>
            </a:r>
          </a:p>
          <a:p>
            <a:pPr marL="0" indent="0">
              <a:buNone/>
            </a:pPr>
            <a:r>
              <a:rPr lang="en-US" dirty="0">
                <a:solidFill>
                  <a:srgbClr val="D28D35"/>
                </a:solidFill>
                <a:latin typeface="Gill Sans MT" panose="020B0502020104020203" pitchFamily="34" charset="0"/>
              </a:rPr>
              <a:t>	</a:t>
            </a:r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310 calories  </a:t>
            </a:r>
            <a:endParaRPr lang="en-US" dirty="0">
              <a:solidFill>
                <a:srgbClr val="D28D35"/>
              </a:solidFill>
              <a:latin typeface="Gill Sans MT" panose="020B0502020104020203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5295900" y="1600200"/>
            <a:ext cx="33909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Yogurt &amp; granola parfait</a:t>
            </a:r>
          </a:p>
          <a:p>
            <a:pPr marL="0" indent="0">
              <a:buNone/>
            </a:pPr>
            <a:r>
              <a:rPr lang="en-US" dirty="0">
                <a:solidFill>
                  <a:srgbClr val="D28D35"/>
                </a:solidFill>
                <a:latin typeface="Gill Sans MT" panose="020B0502020104020203" pitchFamily="34" charset="0"/>
              </a:rPr>
              <a:t>	</a:t>
            </a:r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150 calories </a:t>
            </a:r>
          </a:p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Fresh fruit cup</a:t>
            </a:r>
          </a:p>
          <a:p>
            <a:pPr marL="0" indent="0">
              <a:buNone/>
            </a:pPr>
            <a:r>
              <a:rPr lang="en-US" dirty="0">
                <a:solidFill>
                  <a:srgbClr val="D28D35"/>
                </a:solidFill>
                <a:latin typeface="Gill Sans MT" panose="020B0502020104020203" pitchFamily="34" charset="0"/>
              </a:rPr>
              <a:t>	</a:t>
            </a:r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60 calories </a:t>
            </a:r>
          </a:p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Mini blueberry muffin </a:t>
            </a:r>
          </a:p>
          <a:p>
            <a:pPr marL="685800" lvl="2" indent="0">
              <a:buNone/>
            </a:pPr>
            <a:r>
              <a:rPr lang="en-US" sz="2800" dirty="0">
                <a:solidFill>
                  <a:srgbClr val="D28D35"/>
                </a:solidFill>
                <a:latin typeface="Gill Sans MT" panose="020B0502020104020203" pitchFamily="34" charset="0"/>
              </a:rPr>
              <a:t>	</a:t>
            </a:r>
            <a:r>
              <a:rPr lang="en-US" sz="28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70 calories </a:t>
            </a:r>
            <a:endParaRPr lang="en-US" sz="2800" dirty="0">
              <a:solidFill>
                <a:srgbClr val="D28D35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 rot="19690144">
            <a:off x="3306912" y="2926131"/>
            <a:ext cx="21189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905"/>
                <a:solidFill>
                  <a:srgbClr val="68462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versus</a:t>
            </a:r>
            <a:endParaRPr lang="en-US" sz="5400" cap="none" spc="0" dirty="0">
              <a:ln w="1905"/>
              <a:solidFill>
                <a:srgbClr val="68462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05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684623"/>
                </a:solidFill>
                <a:latin typeface="Gill Sans MT" panose="020B0502020104020203" pitchFamily="34" charset="0"/>
              </a:rPr>
              <a:t>Lunch </a:t>
            </a:r>
            <a:endParaRPr lang="en-US" sz="5400" dirty="0">
              <a:solidFill>
                <a:srgbClr val="684623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284288"/>
            <a:ext cx="7570787" cy="473524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Wraps: whole grain, lean meats </a:t>
            </a:r>
          </a:p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Sandwiches: whole grain breads, lean meats </a:t>
            </a:r>
          </a:p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Veggie Tray: go easy on the dipping sauce</a:t>
            </a:r>
          </a:p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Fruit as a side instead of chips </a:t>
            </a:r>
          </a:p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Salad Bar: with low fat dressings</a:t>
            </a:r>
          </a:p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Thin crust pizza: with tons of veggies </a:t>
            </a:r>
          </a:p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Taco bar: with low fat sides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6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684623"/>
                </a:solidFill>
                <a:latin typeface="Gill Sans MT" panose="020B0502020104020203" pitchFamily="34" charset="0"/>
              </a:rPr>
              <a:t>Sub Shop Lunch</a:t>
            </a:r>
            <a:r>
              <a:rPr lang="en-US" dirty="0" smtClean="0">
                <a:latin typeface="Gill Sans MT" panose="020B0502020104020203" pitchFamily="34" charset="0"/>
              </a:rPr>
              <a:t> Example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132401"/>
            <a:ext cx="3566160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684623"/>
                </a:solidFill>
                <a:latin typeface="Gill Sans MT" panose="020B0502020104020203" pitchFamily="34" charset="0"/>
              </a:rPr>
              <a:t>800 calories </a:t>
            </a:r>
            <a:endParaRPr lang="en-US" sz="3200" dirty="0">
              <a:solidFill>
                <a:srgbClr val="684623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772163"/>
            <a:ext cx="3246120" cy="4476237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4” ham sandwich on Italian Herb &amp; Cheese with cheese, lettuce, tomato, cucumbers, and yellow mustard </a:t>
            </a:r>
            <a:r>
              <a:rPr lang="en-US" dirty="0">
                <a:solidFill>
                  <a:srgbClr val="D28D35"/>
                </a:solidFill>
                <a:latin typeface="Gill Sans MT" panose="020B0502020104020203" pitchFamily="34" charset="0"/>
              </a:rPr>
              <a:t> </a:t>
            </a:r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(300 calories)</a:t>
            </a:r>
          </a:p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Peanut butter Cookie (220 calories)</a:t>
            </a:r>
          </a:p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Baked Lays  (130 calories)</a:t>
            </a:r>
            <a:endParaRPr lang="en-US" dirty="0">
              <a:solidFill>
                <a:srgbClr val="D28D35"/>
              </a:solidFill>
              <a:latin typeface="Gill Sans MT" panose="020B0502020104020203" pitchFamily="34" charset="0"/>
            </a:endParaRPr>
          </a:p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12oz coke (150 calories)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349239" y="1132401"/>
            <a:ext cx="3566160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684623"/>
                </a:solidFill>
                <a:latin typeface="Gill Sans MT" panose="020B0502020104020203" pitchFamily="34" charset="0"/>
              </a:rPr>
              <a:t>335 calories </a:t>
            </a:r>
            <a:endParaRPr lang="en-US" sz="3200" dirty="0">
              <a:solidFill>
                <a:srgbClr val="684623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581650" y="1772164"/>
            <a:ext cx="3105150" cy="407618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4” ham sandwich on Italian Herb &amp; Cheese with cheese, lettuce, tomato, cucumbers, and yellow mustard (300 calories)</a:t>
            </a:r>
          </a:p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Apple Slices (35 calories) </a:t>
            </a:r>
          </a:p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Water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 rot="19967435">
            <a:off x="3585929" y="3248454"/>
            <a:ext cx="224456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cap="none" spc="0" dirty="0" smtClean="0">
                <a:ln w="1905"/>
                <a:solidFill>
                  <a:srgbClr val="68462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versus</a:t>
            </a:r>
            <a:endParaRPr lang="en-US" sz="5400" cap="none" spc="0" dirty="0">
              <a:ln w="1905"/>
              <a:solidFill>
                <a:srgbClr val="68462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06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684623"/>
                </a:solidFill>
                <a:latin typeface="Gill Sans MT" panose="020B0502020104020203" pitchFamily="34" charset="0"/>
              </a:rPr>
              <a:t>Dinner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2050"/>
            <a:ext cx="8229600" cy="4964113"/>
          </a:xfrm>
        </p:spPr>
        <p:txBody>
          <a:bodyPr/>
          <a:lstStyle/>
          <a:p>
            <a:endParaRPr lang="en-US" dirty="0" smtClean="0">
              <a:solidFill>
                <a:srgbClr val="D28D35"/>
              </a:solidFill>
              <a:latin typeface="Gill Sans MT" panose="020B0502020104020203" pitchFamily="34" charset="0"/>
            </a:endParaRPr>
          </a:p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Try </a:t>
            </a:r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serving tapas so everyone can try a little of everything </a:t>
            </a:r>
            <a:endParaRPr lang="en-US" dirty="0">
              <a:solidFill>
                <a:srgbClr val="D28D35"/>
              </a:solidFill>
              <a:latin typeface="Gill Sans MT" panose="020B0502020104020203" pitchFamily="34" charset="0"/>
            </a:endParaRPr>
          </a:p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If you can’t resist dessert, serve very small portions. </a:t>
            </a:r>
          </a:p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Have the servings already portioned out </a:t>
            </a:r>
            <a:endParaRPr lang="en-US" dirty="0">
              <a:solidFill>
                <a:srgbClr val="D28D35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44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684623"/>
                </a:solidFill>
              </a:rPr>
              <a:t>Dinner</a:t>
            </a:r>
            <a:r>
              <a:rPr lang="en-US" sz="5400" dirty="0" smtClean="0"/>
              <a:t> Examples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Eggplant parmesan </a:t>
            </a:r>
          </a:p>
          <a:p>
            <a:r>
              <a:rPr lang="en-US" sz="35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Lasagna: lean meat and low fat cheese or vegetarian. </a:t>
            </a:r>
          </a:p>
          <a:p>
            <a:r>
              <a:rPr lang="en-US" sz="35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Mini meatloaves </a:t>
            </a:r>
          </a:p>
          <a:p>
            <a:r>
              <a:rPr lang="en-US" sz="35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Taco bar: small tortillas, black beans, </a:t>
            </a:r>
            <a:r>
              <a:rPr lang="en-US" sz="35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vegetables, </a:t>
            </a:r>
            <a:r>
              <a:rPr lang="en-US" sz="35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reduced fat cheese, </a:t>
            </a:r>
            <a:r>
              <a:rPr lang="en-US" sz="35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and low </a:t>
            </a:r>
            <a:r>
              <a:rPr lang="en-US" sz="35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fat sour cream, </a:t>
            </a:r>
          </a:p>
          <a:p>
            <a:r>
              <a:rPr lang="en-US" sz="35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Pasta bar: whole grain noodles, vegetables, </a:t>
            </a:r>
            <a:r>
              <a:rPr lang="en-US" sz="35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and low </a:t>
            </a:r>
            <a:r>
              <a:rPr lang="en-US" sz="35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fat sauce </a:t>
            </a:r>
          </a:p>
          <a:p>
            <a:r>
              <a:rPr lang="en-US" sz="35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Pair lean meats with vegetables!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3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088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684623"/>
                </a:solidFill>
                <a:latin typeface="Gill Sans MT" panose="020B0502020104020203" pitchFamily="34" charset="0"/>
              </a:rPr>
              <a:t>Healthy Catering Tips </a:t>
            </a:r>
            <a:endParaRPr lang="en-US" sz="5400" dirty="0">
              <a:solidFill>
                <a:srgbClr val="684623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90701"/>
            <a:ext cx="8229600" cy="3962400"/>
          </a:xfrm>
        </p:spPr>
        <p:txBody>
          <a:bodyPr/>
          <a:lstStyle/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Small </a:t>
            </a:r>
            <a:r>
              <a:rPr lang="en-US" dirty="0">
                <a:solidFill>
                  <a:srgbClr val="D28D35"/>
                </a:solidFill>
                <a:latin typeface="Gill Sans MT" panose="020B0502020104020203" pitchFamily="34" charset="0"/>
              </a:rPr>
              <a:t>p</a:t>
            </a:r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ortions is the key </a:t>
            </a:r>
          </a:p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Provide only healthy choices</a:t>
            </a:r>
          </a:p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Provide vegetarian options </a:t>
            </a:r>
          </a:p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Choose lean meats </a:t>
            </a:r>
          </a:p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Try reduced fat or fat free products</a:t>
            </a:r>
          </a:p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Skip dessert or offer fruit!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93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850" y="590550"/>
            <a:ext cx="8229600" cy="5535613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 smtClean="0">
                <a:solidFill>
                  <a:srgbClr val="684623"/>
                </a:solidFill>
                <a:latin typeface="Gill Sans MT" panose="020B0502020104020203" pitchFamily="34" charset="0"/>
              </a:rPr>
              <a:t>Visit the webpage for </a:t>
            </a:r>
            <a:r>
              <a:rPr lang="en-US" sz="4800" smtClean="0">
                <a:solidFill>
                  <a:srgbClr val="684623"/>
                </a:solidFill>
                <a:latin typeface="Gill Sans MT" panose="020B0502020104020203" pitchFamily="34" charset="0"/>
              </a:rPr>
              <a:t>further information</a:t>
            </a:r>
          </a:p>
          <a:p>
            <a:pPr marL="0" indent="0" algn="ctr">
              <a:buNone/>
            </a:pPr>
            <a:endParaRPr lang="en-US" dirty="0">
              <a:latin typeface="Gill Sans MT" panose="020B0502020104020203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u="sng" dirty="0" smtClean="0">
                <a:latin typeface="Gill Sans MT" panose="020B0502020104020203" pitchFamily="34" charset="0"/>
                <a:hlinkClick r:id="rId2"/>
              </a:rPr>
              <a:t>www.healthybydesignyellowstone.org</a:t>
            </a:r>
            <a:endParaRPr lang="en-US" u="sng" dirty="0" smtClean="0">
              <a:latin typeface="Gill Sans MT" panose="020B0502020104020203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684623"/>
                </a:solidFill>
                <a:latin typeface="Gill Sans MT" panose="020B0502020104020203" pitchFamily="34" charset="0"/>
              </a:rPr>
              <a:t>Or</a:t>
            </a:r>
          </a:p>
          <a:p>
            <a:pPr marL="0" indent="0" algn="ctr">
              <a:buNone/>
            </a:pPr>
            <a:endParaRPr lang="en-US" dirty="0">
              <a:solidFill>
                <a:srgbClr val="684623"/>
              </a:solidFill>
              <a:latin typeface="Gill Sans MT" panose="020B0502020104020203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684623"/>
                </a:solidFill>
                <a:latin typeface="Gill Sans MT" panose="020B0502020104020203" pitchFamily="34" charset="0"/>
              </a:rPr>
              <a:t>“Like” </a:t>
            </a:r>
            <a:r>
              <a:rPr lang="en-US" dirty="0">
                <a:solidFill>
                  <a:srgbClr val="684623"/>
                </a:solidFill>
                <a:latin typeface="Gill Sans MT" panose="020B0502020104020203" pitchFamily="34" charset="0"/>
              </a:rPr>
              <a:t>Healthy By Design on Facebook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51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684623"/>
                </a:solidFill>
                <a:latin typeface="Gill Sans MT" panose="020B0502020104020203" pitchFamily="34" charset="0"/>
              </a:rPr>
              <a:t>Choose</a:t>
            </a:r>
            <a:endParaRPr lang="en-US" sz="5400" dirty="0">
              <a:solidFill>
                <a:srgbClr val="684623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An item from each group </a:t>
            </a:r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from “</a:t>
            </a:r>
            <a:r>
              <a:rPr lang="en-US" dirty="0" err="1" smtClean="0">
                <a:solidFill>
                  <a:srgbClr val="D28D35"/>
                </a:solidFill>
                <a:latin typeface="Gill Sans MT" panose="020B0502020104020203" pitchFamily="34" charset="0"/>
              </a:rPr>
              <a:t>MyPlate</a:t>
            </a:r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”</a:t>
            </a:r>
            <a:endParaRPr lang="en-US" dirty="0">
              <a:solidFill>
                <a:srgbClr val="D28D35"/>
              </a:solidFill>
              <a:latin typeface="Gill Sans MT" panose="020B0502020104020203" pitchFamily="34" charset="0"/>
            </a:endParaRPr>
          </a:p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Grains: whole grain</a:t>
            </a:r>
          </a:p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Protein: lean meats</a:t>
            </a:r>
          </a:p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Fruit: can be dessert! </a:t>
            </a:r>
          </a:p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Vegetable: half your plate!</a:t>
            </a:r>
          </a:p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Dairy: fat free or low fat </a:t>
            </a:r>
            <a:endParaRPr lang="en-US" dirty="0">
              <a:solidFill>
                <a:srgbClr val="D28D35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8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myplate1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" t="5271" r="2682" b="5487"/>
          <a:stretch/>
        </p:blipFill>
        <p:spPr>
          <a:xfrm>
            <a:off x="1695450" y="1268880"/>
            <a:ext cx="5391150" cy="4019577"/>
          </a:xfrm>
        </p:spPr>
      </p:pic>
    </p:spTree>
    <p:extLst>
      <p:ext uri="{BB962C8B-B14F-4D97-AF65-F5344CB8AC3E}">
        <p14:creationId xmlns:p14="http://schemas.microsoft.com/office/powerpoint/2010/main" val="323347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684623"/>
                </a:solidFill>
                <a:latin typeface="Gill Sans MT" panose="020B0502020104020203" pitchFamily="34" charset="0"/>
              </a:rPr>
              <a:t>Choose a Grain  </a:t>
            </a:r>
            <a:endParaRPr lang="en-US" sz="5400" dirty="0">
              <a:solidFill>
                <a:srgbClr val="684623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Whole wheat bread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Whole wheat pita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Whole wheat tortilla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Brown rice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Whole grain pasta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Whole grain pizza crust </a:t>
            </a:r>
            <a:endParaRPr lang="en-US" sz="3200" dirty="0">
              <a:solidFill>
                <a:srgbClr val="D28D35"/>
              </a:solidFill>
              <a:latin typeface="Gill Sans MT" panose="020B05020201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Oatmeal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Quinoa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Bulgur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Popcorn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Barley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Millet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8743" y="2514600"/>
            <a:ext cx="1468057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25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684623"/>
                </a:solidFill>
                <a:latin typeface="Gill Sans MT" panose="020B0502020104020203" pitchFamily="34" charset="0"/>
              </a:rPr>
              <a:t>Choose a Protein </a:t>
            </a:r>
            <a:endParaRPr lang="en-US" sz="5400" dirty="0">
              <a:solidFill>
                <a:srgbClr val="684623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0650" y="1600201"/>
            <a:ext cx="2705100" cy="4343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Turkey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Chicken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Eggs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Tuna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Nuts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Seeds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Beans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Legumes </a:t>
            </a:r>
            <a:endParaRPr lang="en-US" sz="3200" dirty="0" smtClean="0">
              <a:solidFill>
                <a:srgbClr val="D28D35"/>
              </a:solidFill>
              <a:latin typeface="Gill Sans MT" panose="020B0502020104020203" pitchFamily="34" charset="0"/>
            </a:endParaRP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Beef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Bison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Salmon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7544" y="4705349"/>
            <a:ext cx="2061311" cy="155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31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" y="522288"/>
            <a:ext cx="6819900" cy="11430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684623"/>
                </a:solidFill>
                <a:latin typeface="Gill Sans MT" panose="020B0502020104020203" pitchFamily="34" charset="0"/>
              </a:rPr>
              <a:t>Choose as much fruit as you want </a:t>
            </a:r>
            <a:endParaRPr lang="en-US" sz="5400" dirty="0">
              <a:solidFill>
                <a:srgbClr val="684623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22475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Fruit of all kinds!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Apples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Berries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Banana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Melon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Grapes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17027" y="2032000"/>
            <a:ext cx="2593323" cy="430371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Citrus fruits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Pears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Kiwi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Pineapple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Peaches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Cherries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5770" y="2687720"/>
            <a:ext cx="2234633" cy="193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67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" y="133350"/>
            <a:ext cx="6902450" cy="188595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684623"/>
                </a:solidFill>
                <a:latin typeface="Gill Sans MT" panose="020B0502020104020203" pitchFamily="34" charset="0"/>
              </a:rPr>
              <a:t>Choose as many vegetables as  you want</a:t>
            </a:r>
            <a:endParaRPr lang="en-US" sz="5400" dirty="0">
              <a:solidFill>
                <a:srgbClr val="684623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38350"/>
            <a:ext cx="4038600" cy="45259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Romaine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Spinach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Peppers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Onion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Pickles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Sprouts </a:t>
            </a:r>
            <a:endParaRPr lang="en-US" sz="3200" dirty="0">
              <a:solidFill>
                <a:srgbClr val="D28D35"/>
              </a:solidFill>
              <a:latin typeface="Gill Sans MT" panose="020B05020201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7842" y="2019300"/>
            <a:ext cx="2663858" cy="430371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Carrots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Celery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Tomato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Avocado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Cucumbers </a:t>
            </a:r>
          </a:p>
          <a:p>
            <a:r>
              <a:rPr lang="en-US" sz="32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Artichoke</a:t>
            </a:r>
            <a:endParaRPr lang="en-US" sz="3200" dirty="0">
              <a:solidFill>
                <a:srgbClr val="D28D35"/>
              </a:solidFill>
              <a:latin typeface="Gill Sans MT" panose="020B05020201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8916" y="2317750"/>
            <a:ext cx="21590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684623"/>
                </a:solidFill>
                <a:latin typeface="Gill Sans MT" panose="020B0502020104020203" pitchFamily="34" charset="0"/>
              </a:rPr>
              <a:t>Choose a dairy </a:t>
            </a:r>
            <a:endParaRPr lang="en-US" sz="5400" dirty="0">
              <a:solidFill>
                <a:srgbClr val="684623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1619250"/>
            <a:ext cx="3200400" cy="4525963"/>
          </a:xfrm>
        </p:spPr>
        <p:txBody>
          <a:bodyPr/>
          <a:lstStyle/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Milk </a:t>
            </a:r>
          </a:p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Cheese </a:t>
            </a:r>
          </a:p>
          <a:p>
            <a:r>
              <a:rPr lang="en-US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Yogurt 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993252"/>
            <a:ext cx="3246253" cy="324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684623"/>
                </a:solidFill>
                <a:latin typeface="Gill Sans MT" panose="020B0502020104020203" pitchFamily="34" charset="0"/>
              </a:rPr>
              <a:t>Breakfast Ideas </a:t>
            </a:r>
            <a:endParaRPr lang="en-US" sz="5400" dirty="0">
              <a:solidFill>
                <a:srgbClr val="684623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562100"/>
            <a:ext cx="7581900" cy="4248149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Muffin tin quiches: egg, spinach, broccoli, cheese </a:t>
            </a:r>
          </a:p>
          <a:p>
            <a:r>
              <a:rPr lang="en-US" sz="28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Smoothies: vegetables &amp; fruits </a:t>
            </a:r>
          </a:p>
          <a:p>
            <a:r>
              <a:rPr lang="en-US" sz="28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Yogurt parfait bar: Greek yogurt, fruit, granola</a:t>
            </a:r>
          </a:p>
          <a:p>
            <a:r>
              <a:rPr lang="en-US" sz="28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Oatmeal bar: raisins, flax, </a:t>
            </a:r>
            <a:r>
              <a:rPr lang="en-US" sz="28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chia, </a:t>
            </a:r>
            <a:r>
              <a:rPr lang="en-US" sz="28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or other fruit</a:t>
            </a:r>
          </a:p>
          <a:p>
            <a:r>
              <a:rPr lang="en-US" sz="28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Burrito bar: small tortillas, black beans, eggs, peppers, cheese </a:t>
            </a:r>
            <a:endParaRPr lang="en-US" sz="2800" dirty="0">
              <a:solidFill>
                <a:srgbClr val="D28D35"/>
              </a:solidFill>
              <a:latin typeface="Gill Sans MT" panose="020B0502020104020203" pitchFamily="34" charset="0"/>
            </a:endParaRPr>
          </a:p>
          <a:p>
            <a:r>
              <a:rPr lang="en-US" sz="2800" dirty="0" smtClean="0">
                <a:solidFill>
                  <a:srgbClr val="D28D35"/>
                </a:solidFill>
                <a:latin typeface="Gill Sans MT" panose="020B0502020104020203" pitchFamily="34" charset="0"/>
              </a:rPr>
              <a:t>Sandwiches: whole grain, egg whites, turkey bacon or sausage. </a:t>
            </a:r>
          </a:p>
        </p:txBody>
      </p:sp>
    </p:spTree>
    <p:extLst>
      <p:ext uri="{BB962C8B-B14F-4D97-AF65-F5344CB8AC3E}">
        <p14:creationId xmlns:p14="http://schemas.microsoft.com/office/powerpoint/2010/main" val="367890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PowerPoint template_HBD_2013.11.08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Presentation_PowerPoint template_HBD_2013.11.08FINAL</Template>
  <TotalTime>1074</TotalTime>
  <Words>537</Words>
  <Application>Microsoft Office PowerPoint</Application>
  <PresentationFormat>On-screen Show (4:3)</PresentationFormat>
  <Paragraphs>138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Presentation_PowerPoint template_HBD_2013.11.08FINAL</vt:lpstr>
      <vt:lpstr>Healthy Catering Tips</vt:lpstr>
      <vt:lpstr>Choose</vt:lpstr>
      <vt:lpstr>PowerPoint Presentation</vt:lpstr>
      <vt:lpstr>Choose a Grain  </vt:lpstr>
      <vt:lpstr>Choose a Protein </vt:lpstr>
      <vt:lpstr>Choose as much fruit as you want </vt:lpstr>
      <vt:lpstr>Choose as many vegetables as  you want</vt:lpstr>
      <vt:lpstr>Choose a dairy </vt:lpstr>
      <vt:lpstr>Breakfast Ideas </vt:lpstr>
      <vt:lpstr>Fast Food Breakfast Example</vt:lpstr>
      <vt:lpstr>What to choose?</vt:lpstr>
      <vt:lpstr>Lunch </vt:lpstr>
      <vt:lpstr>Sub Shop Lunch Example</vt:lpstr>
      <vt:lpstr>Dinner </vt:lpstr>
      <vt:lpstr>Dinner Examples</vt:lpstr>
      <vt:lpstr>Healthy Catering Tips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Catering Tips</dc:title>
  <dc:creator>Leah Roble</dc:creator>
  <cp:lastModifiedBy>Tommi Harper</cp:lastModifiedBy>
  <cp:revision>40</cp:revision>
  <dcterms:created xsi:type="dcterms:W3CDTF">2014-04-01T15:18:14Z</dcterms:created>
  <dcterms:modified xsi:type="dcterms:W3CDTF">2014-05-12T21:08:06Z</dcterms:modified>
</cp:coreProperties>
</file>